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57" r:id="rId5"/>
    <p:sldId id="265" r:id="rId6"/>
    <p:sldId id="263" r:id="rId7"/>
    <p:sldId id="262" r:id="rId8"/>
    <p:sldId id="258" r:id="rId9"/>
    <p:sldId id="264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83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46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89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860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55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16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368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59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77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27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23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64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a corner and a corner of it&#10;&#10;Description automatically generated with medium confidence">
            <a:extLst>
              <a:ext uri="{FF2B5EF4-FFF2-40B4-BE49-F238E27FC236}">
                <a16:creationId xmlns:a16="http://schemas.microsoft.com/office/drawing/2014/main" id="{A34102BB-D993-5904-DDDC-99E354BDEB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16702" r="15505" b="-14972"/>
          <a:stretch/>
        </p:blipFill>
        <p:spPr>
          <a:xfrm>
            <a:off x="0" y="0"/>
            <a:ext cx="12192000" cy="80906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90184D-CACE-099E-35DC-517F458AFB4C}"/>
              </a:ext>
            </a:extLst>
          </p:cNvPr>
          <p:cNvSpPr/>
          <p:nvPr/>
        </p:nvSpPr>
        <p:spPr>
          <a:xfrm>
            <a:off x="10678317" y="5828144"/>
            <a:ext cx="1365901" cy="9315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red sign with text&#10;&#10;Description automatically generated">
            <a:extLst>
              <a:ext uri="{FF2B5EF4-FFF2-40B4-BE49-F238E27FC236}">
                <a16:creationId xmlns:a16="http://schemas.microsoft.com/office/drawing/2014/main" id="{DD7CBABF-6E28-D8DF-E1ED-E5DB820C95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07" y="5909611"/>
            <a:ext cx="1187119" cy="7686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219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0124" y="202793"/>
            <a:ext cx="5737412" cy="5957047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Calisto MT" panose="02040603050505030304" pitchFamily="18" charset="0"/>
              </a:rPr>
              <a:t>There are three categories of certificates: 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sz="2600" dirty="0">
                <a:latin typeface="Calisto MT" panose="02040603050505030304" pitchFamily="18" charset="0"/>
              </a:rPr>
              <a:t>Mechanic 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sz="2600" dirty="0">
                <a:latin typeface="Calisto MT" panose="02040603050505030304" pitchFamily="18" charset="0"/>
              </a:rPr>
              <a:t>Industry Professional 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sz="2600" dirty="0">
                <a:latin typeface="Calisto MT" panose="02040603050505030304" pitchFamily="18" charset="0"/>
              </a:rPr>
              <a:t>Inspector </a:t>
            </a:r>
          </a:p>
          <a:p>
            <a:pPr lvl="2" algn="l"/>
            <a:endParaRPr lang="en-US" sz="2600" dirty="0">
              <a:latin typeface="Calisto MT" panose="0204060305050503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Calisto MT" panose="02040603050505030304" pitchFamily="18" charset="0"/>
              </a:rPr>
              <a:t>There are 13 modules for mechanics and 17 modules for industry professionals and inspectors.</a:t>
            </a:r>
          </a:p>
          <a:p>
            <a:pPr algn="l"/>
            <a:endParaRPr lang="en-US" sz="2600" dirty="0">
              <a:latin typeface="Calisto MT" panose="0204060305050503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Calisto MT" panose="02040603050505030304" pitchFamily="18" charset="0"/>
              </a:rPr>
              <a:t>Participants can study and review the course information at their own pace. </a:t>
            </a:r>
          </a:p>
          <a:p>
            <a:pPr algn="l"/>
            <a:endParaRPr lang="en-US" sz="2600" dirty="0">
              <a:latin typeface="Calisto MT" panose="0204060305050503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Calisto MT" panose="02040603050505030304" pitchFamily="18" charset="0"/>
              </a:rPr>
              <a:t>The online course is available in English and Spanish for EIFS Mechanics and EIFS Industry Professionals.</a:t>
            </a:r>
          </a:p>
          <a:p>
            <a:endParaRPr lang="en-US" dirty="0"/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863FA185-B895-152F-497B-2379B8A8B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4" y="285106"/>
            <a:ext cx="5703288" cy="5874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40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8DE09D-B39A-546C-29D4-724F2B05E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0" b="19660"/>
          <a:stretch/>
        </p:blipFill>
        <p:spPr>
          <a:xfrm>
            <a:off x="689346" y="161490"/>
            <a:ext cx="10813307" cy="4935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B5E2FD-4D23-5DAF-072E-A2C70AA25212}"/>
              </a:ext>
            </a:extLst>
          </p:cNvPr>
          <p:cNvSpPr txBox="1"/>
          <p:nvPr/>
        </p:nvSpPr>
        <p:spPr>
          <a:xfrm>
            <a:off x="5359940" y="5243209"/>
            <a:ext cx="166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sto MT" panose="02040603050505030304" pitchFamily="18" charset="0"/>
              </a:rPr>
              <a:t>573 CEP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EEDB1-B843-85F7-5BC7-245D612F00E3}"/>
              </a:ext>
            </a:extLst>
          </p:cNvPr>
          <p:cNvSpPr txBox="1"/>
          <p:nvPr/>
        </p:nvSpPr>
        <p:spPr>
          <a:xfrm>
            <a:off x="2788595" y="5210943"/>
            <a:ext cx="166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sto MT" panose="02040603050505030304" pitchFamily="18" charset="0"/>
              </a:rPr>
              <a:t>520 CEM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5F650-CC9E-8898-1F7A-F716ED8E2B98}"/>
              </a:ext>
            </a:extLst>
          </p:cNvPr>
          <p:cNvSpPr txBox="1"/>
          <p:nvPr/>
        </p:nvSpPr>
        <p:spPr>
          <a:xfrm>
            <a:off x="7739977" y="5237043"/>
            <a:ext cx="166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sto MT" panose="02040603050505030304" pitchFamily="18" charset="0"/>
              </a:rPr>
              <a:t>260 CEI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AEAC4-2253-F596-BE5E-9641B8261312}"/>
              </a:ext>
            </a:extLst>
          </p:cNvPr>
          <p:cNvSpPr txBox="1"/>
          <p:nvPr/>
        </p:nvSpPr>
        <p:spPr>
          <a:xfrm>
            <a:off x="9883302" y="5237043"/>
            <a:ext cx="166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sto MT" panose="02040603050505030304" pitchFamily="18" charset="0"/>
              </a:rPr>
              <a:t>Total: 1353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6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2FB9A50-4A40-22B3-B6D1-7F2EC1D817B5}"/>
              </a:ext>
            </a:extLst>
          </p:cNvPr>
          <p:cNvSpPr txBox="1">
            <a:spLocks/>
          </p:cNvSpPr>
          <p:nvPr/>
        </p:nvSpPr>
        <p:spPr>
          <a:xfrm>
            <a:off x="578609" y="454339"/>
            <a:ext cx="5634314" cy="5573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rgbClr val="333333"/>
                </a:solidFill>
                <a:latin typeface="Calisto MT" panose="02040603050505030304" pitchFamily="18" charset="0"/>
              </a:rPr>
              <a:t>Purpose of the course:</a:t>
            </a:r>
          </a:p>
          <a:p>
            <a:pPr marL="0" indent="0">
              <a:buNone/>
            </a:pPr>
            <a:endParaRPr lang="en-US" sz="1100" b="1" dirty="0">
              <a:solidFill>
                <a:srgbClr val="333333"/>
              </a:solidFill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333333"/>
                </a:solidFill>
                <a:latin typeface="Calisto MT" panose="02040603050505030304" pitchFamily="18" charset="0"/>
              </a:rPr>
              <a:t>To cover essential knowledge and techniques for correct EIFS installations and proper inspections.</a:t>
            </a:r>
          </a:p>
          <a:p>
            <a:pPr marL="0" indent="0">
              <a:buNone/>
            </a:pPr>
            <a:endParaRPr lang="en-US" sz="2600" dirty="0">
              <a:solidFill>
                <a:srgbClr val="333333"/>
              </a:solidFill>
              <a:latin typeface="Calisto MT" panose="0204060305050503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sz="2600" dirty="0">
                <a:solidFill>
                  <a:srgbClr val="333333"/>
                </a:solidFill>
                <a:latin typeface="Calisto MT" panose="02040603050505030304" pitchFamily="18" charset="0"/>
              </a:rPr>
              <a:t>It is based on best practices and industry-accepted standards, primarily ASTM C1397.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600" dirty="0">
              <a:solidFill>
                <a:srgbClr val="333333"/>
              </a:solidFill>
              <a:latin typeface="Calisto MT" panose="02040603050505030304" pitchFamily="18" charset="0"/>
            </a:endParaRPr>
          </a:p>
          <a:p>
            <a:pPr lvl="1"/>
            <a:r>
              <a:rPr lang="en-US" sz="2600" dirty="0">
                <a:solidFill>
                  <a:srgbClr val="333333"/>
                </a:solidFill>
                <a:latin typeface="Calisto MT" panose="02040603050505030304" pitchFamily="18" charset="0"/>
              </a:rPr>
              <a:t>It is not intended to replace physical on-the-job training or wet wall instruction, nor is it designed to teach inspection of existing residential construction or forensic material.</a:t>
            </a:r>
            <a:br>
              <a:rPr lang="en-US" sz="2600" dirty="0">
                <a:latin typeface="Calisto MT" panose="02040603050505030304" pitchFamily="18" charset="0"/>
              </a:rPr>
            </a:br>
            <a:endParaRPr lang="en-US" sz="2600" dirty="0">
              <a:latin typeface="Calisto MT" panose="0204060305050503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B14953-9F3B-7920-4034-59345D548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55" t="16688" r="26010" b="-234"/>
          <a:stretch/>
        </p:blipFill>
        <p:spPr>
          <a:xfrm>
            <a:off x="6439711" y="837048"/>
            <a:ext cx="4774846" cy="3827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128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1AF7E-1A3C-72E1-1793-89CFCBF6D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C2F792-CA92-1C5A-0C33-2637B170B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173" y="455725"/>
            <a:ext cx="5658827" cy="5504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latin typeface="Calisto MT" panose="02040603050505030304" pitchFamily="18" charset="0"/>
              </a:rPr>
              <a:t>Members Asked, We Answered </a:t>
            </a:r>
          </a:p>
          <a:p>
            <a:pPr marL="0" indent="0">
              <a:buNone/>
            </a:pPr>
            <a:endParaRPr lang="en-US" sz="3000" b="1" dirty="0">
              <a:latin typeface="Calisto MT" panose="02040603050505030304" pitchFamily="18" charset="0"/>
            </a:endParaRPr>
          </a:p>
          <a:p>
            <a:pPr lvl="1"/>
            <a:r>
              <a:rPr lang="en-US" dirty="0">
                <a:latin typeface="Calisto MT" panose="02040603050505030304" pitchFamily="18" charset="0"/>
              </a:rPr>
              <a:t>Arranged the course material in a sequence that matches typical project requirements. </a:t>
            </a:r>
          </a:p>
          <a:p>
            <a:pPr lvl="1"/>
            <a:endParaRPr lang="en-US" dirty="0">
              <a:latin typeface="Calisto MT" panose="02040603050505030304" pitchFamily="18" charset="0"/>
            </a:endParaRPr>
          </a:p>
          <a:p>
            <a:pPr lvl="1"/>
            <a:r>
              <a:rPr lang="en-US" dirty="0">
                <a:latin typeface="Calisto MT" panose="02040603050505030304" pitchFamily="18" charset="0"/>
              </a:rPr>
              <a:t>Provided more information on EIFS repair.</a:t>
            </a:r>
          </a:p>
          <a:p>
            <a:pPr lvl="1"/>
            <a:endParaRPr lang="en-US" dirty="0">
              <a:latin typeface="Calisto MT" panose="02040603050505030304" pitchFamily="18" charset="0"/>
            </a:endParaRPr>
          </a:p>
          <a:p>
            <a:pPr lvl="1"/>
            <a:r>
              <a:rPr lang="en-US" dirty="0">
                <a:latin typeface="Calisto MT" panose="02040603050505030304" pitchFamily="18" charset="0"/>
              </a:rPr>
              <a:t>Addressed water-resistive barrier issues with different and new systems. </a:t>
            </a:r>
          </a:p>
          <a:p>
            <a:pPr marL="457200" lvl="1" indent="0">
              <a:buNone/>
            </a:pPr>
            <a:endParaRPr lang="en-US" dirty="0">
              <a:latin typeface="Calisto MT" panose="02040603050505030304" pitchFamily="18" charset="0"/>
            </a:endParaRPr>
          </a:p>
          <a:p>
            <a:pPr lvl="1"/>
            <a:r>
              <a:rPr lang="en-US" dirty="0">
                <a:latin typeface="Calisto MT" panose="02040603050505030304" pitchFamily="18" charset="0"/>
              </a:rPr>
              <a:t>Updated current code requirements.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1DC07E-DCDC-7B40-A7C7-B0886EEAC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880" y="295389"/>
            <a:ext cx="4659294" cy="26257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A9C7FC-9D64-416C-B6B0-00A9721B9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425" y="1650677"/>
            <a:ext cx="4659294" cy="2541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C31D4B-74D3-1F88-2CAD-BDC36952F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880" y="3223802"/>
            <a:ext cx="4963947" cy="273679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78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A55A8F-C4DE-683A-AD22-A4F184D3E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173" y="455725"/>
            <a:ext cx="5658827" cy="55048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Calisto MT" panose="02040603050505030304" pitchFamily="18" charset="0"/>
              </a:rPr>
              <a:t>New Edition, New Experience</a:t>
            </a:r>
          </a:p>
          <a:p>
            <a:pPr marL="0" indent="0">
              <a:buNone/>
            </a:pPr>
            <a:endParaRPr lang="en-US" sz="1000" dirty="0">
              <a:latin typeface="Calisto MT" panose="02040603050505030304" pitchFamily="18" charset="0"/>
            </a:endParaRPr>
          </a:p>
          <a:p>
            <a:pPr lvl="1"/>
            <a:r>
              <a:rPr lang="en-US" sz="2600" dirty="0">
                <a:latin typeface="Calisto MT" panose="02040603050505030304" pitchFamily="18" charset="0"/>
              </a:rPr>
              <a:t>Updated content and images to reflect current industry standards</a:t>
            </a:r>
          </a:p>
          <a:p>
            <a:pPr marL="457200" lvl="1" indent="0">
              <a:buNone/>
            </a:pPr>
            <a:endParaRPr lang="en-US" sz="2600" dirty="0">
              <a:latin typeface="Calisto MT" panose="02040603050505030304" pitchFamily="18" charset="0"/>
            </a:endParaRPr>
          </a:p>
          <a:p>
            <a:pPr lvl="1"/>
            <a:r>
              <a:rPr lang="en-US" sz="2600" dirty="0">
                <a:latin typeface="Calisto MT" panose="02040603050505030304" pitchFamily="18" charset="0"/>
              </a:rPr>
              <a:t>Upgraded learner experience interface and incorporated interactive knowledge checks</a:t>
            </a:r>
          </a:p>
          <a:p>
            <a:pPr lvl="1"/>
            <a:endParaRPr lang="en-US" sz="2600" dirty="0">
              <a:latin typeface="Calisto MT" panose="02040603050505030304" pitchFamily="18" charset="0"/>
            </a:endParaRPr>
          </a:p>
          <a:p>
            <a:pPr lvl="1"/>
            <a:r>
              <a:rPr lang="en-US" sz="2600" dirty="0">
                <a:latin typeface="Calisto MT" panose="02040603050505030304" pitchFamily="18" charset="0"/>
              </a:rPr>
              <a:t>Optimized ratio to widescreen (16:9) for enhanced mobile and tablet compatibility</a:t>
            </a:r>
          </a:p>
          <a:p>
            <a:pPr lvl="1"/>
            <a:endParaRPr lang="en-US" sz="2600" dirty="0">
              <a:latin typeface="Calisto MT" panose="02040603050505030304" pitchFamily="18" charset="0"/>
            </a:endParaRPr>
          </a:p>
          <a:p>
            <a:pPr lvl="1"/>
            <a:r>
              <a:rPr lang="en-US" sz="2600" dirty="0">
                <a:latin typeface="Calisto MT" panose="02040603050505030304" pitchFamily="18" charset="0"/>
              </a:rPr>
              <a:t>Implemented current instructional design to leverage adult learning best practices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F9F88-719E-54F2-B31D-0CB5AC6D6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795" y="282305"/>
            <a:ext cx="4493442" cy="25970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28EC02-F2D8-F104-0C51-A2B6C764C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125" y="1514180"/>
            <a:ext cx="4320702" cy="24644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D24F07-29B6-C8CB-FC39-A04031C95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795" y="3208161"/>
            <a:ext cx="4187110" cy="237090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45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ebsite&#10;&#10;Description automatically generated">
            <a:extLst>
              <a:ext uri="{FF2B5EF4-FFF2-40B4-BE49-F238E27FC236}">
                <a16:creationId xmlns:a16="http://schemas.microsoft.com/office/drawing/2014/main" id="{65514285-6446-256F-A157-F80896214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50" y="81397"/>
            <a:ext cx="10120008" cy="6134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7714BF-EC5D-28A3-2E3A-E374144B5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937" y="3794611"/>
            <a:ext cx="3065429" cy="2090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062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BE5295-60C9-F0D2-220F-3123BD687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4382" y="398658"/>
            <a:ext cx="9210964" cy="5464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i="0" dirty="0">
                <a:solidFill>
                  <a:srgbClr val="333333"/>
                </a:solidFill>
                <a:effectLst/>
                <a:latin typeface="Calisto MT" panose="02040603050505030304" pitchFamily="18" charset="0"/>
              </a:rPr>
              <a:t>Subject Matter Experts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2400" b="1" i="0" dirty="0">
              <a:solidFill>
                <a:srgbClr val="333333"/>
              </a:solidFill>
              <a:effectLst/>
              <a:latin typeface="Calisto MT" panose="02040603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sto MT" panose="02040603050505030304" pitchFamily="18" charset="0"/>
              </a:rPr>
              <a:t>Mike Chaney, </a:t>
            </a:r>
            <a:r>
              <a:rPr lang="en-US" sz="2400" i="1" dirty="0">
                <a:latin typeface="Calisto MT" panose="02040603050505030304" pitchFamily="18" charset="0"/>
              </a:rPr>
              <a:t>James River Stucco, Inc.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alisto MT" panose="02040603050505030304" pitchFamily="18" charset="0"/>
              </a:rPr>
              <a:t>Peter Harrison, </a:t>
            </a:r>
            <a:r>
              <a:rPr lang="en-US" sz="2400" i="1" dirty="0" err="1">
                <a:latin typeface="Calisto MT" panose="02040603050505030304" pitchFamily="18" charset="0"/>
              </a:rPr>
              <a:t>Parex</a:t>
            </a:r>
            <a:r>
              <a:rPr lang="en-US" sz="2400" i="1" dirty="0">
                <a:latin typeface="Calisto MT" panose="0204060305050503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alisto MT" panose="02040603050505030304" pitchFamily="18" charset="0"/>
              </a:rPr>
              <a:t>Tim Nelson, </a:t>
            </a:r>
            <a:r>
              <a:rPr lang="en-US" sz="2400" i="1" dirty="0">
                <a:latin typeface="Calisto MT" panose="02040603050505030304" pitchFamily="18" charset="0"/>
              </a:rPr>
              <a:t>OPCMIA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alisto MT" panose="02040603050505030304" pitchFamily="18" charset="0"/>
              </a:rPr>
              <a:t>Dave O’Neal,</a:t>
            </a:r>
            <a:r>
              <a:rPr lang="en-US" sz="2400" i="1" dirty="0">
                <a:latin typeface="Calisto MT" panose="02040603050505030304" pitchFamily="18" charset="0"/>
              </a:rPr>
              <a:t> Tremco CPG Inc. </a:t>
            </a:r>
            <a:endParaRPr lang="en-US" sz="2400" dirty="0">
              <a:latin typeface="Calisto MT" panose="02040603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sto MT" panose="02040603050505030304" pitchFamily="18" charset="0"/>
              </a:rPr>
              <a:t>Bryan Stanley, </a:t>
            </a:r>
            <a:r>
              <a:rPr lang="en-US" sz="2400" i="1" dirty="0">
                <a:latin typeface="Calisto MT" panose="02040603050505030304" pitchFamily="18" charset="0"/>
              </a:rPr>
              <a:t>Technical Services Information Bureau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alisto MT" panose="02040603050505030304" pitchFamily="18" charset="0"/>
              </a:rPr>
              <a:t>Al Zabbo, </a:t>
            </a:r>
            <a:r>
              <a:rPr lang="en-US" sz="2400" i="1" dirty="0">
                <a:latin typeface="Calisto MT" panose="02040603050505030304" pitchFamily="18" charset="0"/>
              </a:rPr>
              <a:t>Tremco CPG Inc.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17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mputer with a black screen&#10;&#10;Description automatically generated">
            <a:extLst>
              <a:ext uri="{FF2B5EF4-FFF2-40B4-BE49-F238E27FC236}">
                <a16:creationId xmlns:a16="http://schemas.microsoft.com/office/drawing/2014/main" id="{14A048C3-43B3-7BF8-2627-F5C4D05E4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5" y="-575378"/>
            <a:ext cx="8180863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0BE79C-1E9C-FDA7-AFD3-020A143C2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948" y="1422461"/>
            <a:ext cx="5782815" cy="35929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36FB7A1-9B47-A195-98E2-01728A97571A}"/>
              </a:ext>
            </a:extLst>
          </p:cNvPr>
          <p:cNvSpPr txBox="1"/>
          <p:nvPr/>
        </p:nvSpPr>
        <p:spPr>
          <a:xfrm>
            <a:off x="7269018" y="1745626"/>
            <a:ext cx="4646743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i="0" dirty="0">
                <a:solidFill>
                  <a:srgbClr val="333333"/>
                </a:solidFill>
                <a:effectLst/>
                <a:latin typeface="Calisto MT" panose="02040603050505030304" pitchFamily="18" charset="0"/>
              </a:rPr>
              <a:t>EIFS–Doing It Right®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333333"/>
                </a:solidFill>
                <a:latin typeface="Calisto MT" panose="02040603050505030304" pitchFamily="18" charset="0"/>
              </a:rPr>
              <a:t>Second Edition</a:t>
            </a:r>
          </a:p>
          <a:p>
            <a:pPr marL="0" indent="0" algn="ctr">
              <a:buNone/>
            </a:pPr>
            <a:endParaRPr lang="en-US" sz="2800" b="1" i="0" dirty="0">
              <a:solidFill>
                <a:srgbClr val="333333"/>
              </a:solidFill>
              <a:effectLst/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endParaRPr lang="en-US" sz="1000" b="1" dirty="0">
              <a:solidFill>
                <a:srgbClr val="333333"/>
              </a:solidFill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333333"/>
                </a:solidFill>
                <a:latin typeface="Calisto MT" panose="02040603050505030304" pitchFamily="18" charset="0"/>
              </a:rPr>
              <a:t>English &amp; Spanish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333333"/>
              </a:solidFill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Calisto MT" panose="02040603050505030304" pitchFamily="18" charset="0"/>
              </a:rPr>
              <a:t>Available Now</a:t>
            </a:r>
            <a:endParaRPr lang="en-US" sz="3600" b="1" i="0" dirty="0">
              <a:solidFill>
                <a:srgbClr val="FF0000"/>
              </a:solidFill>
              <a:effectLst/>
              <a:latin typeface="Calisto MT" panose="0204060305050503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197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268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Calisto MT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AWCI PowerPoint Template</dc:title>
  <dc:creator>Craig Wood</dc:creator>
  <cp:lastModifiedBy>Thao Nguyen</cp:lastModifiedBy>
  <cp:revision>18</cp:revision>
  <dcterms:created xsi:type="dcterms:W3CDTF">2019-01-23T19:40:04Z</dcterms:created>
  <dcterms:modified xsi:type="dcterms:W3CDTF">2024-03-08T20:55:58Z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90222B49-1120-42D2-8A3E-1268920406EE</vt:lpwstr>
  </property>
  <property fmtid="{D5CDD505-2E9C-101B-9397-08002B2CF9AE}" pid="3" name="ArticulatePath">
    <vt:lpwstr>https://outlook.office.com/owa/wopi/files/be84db3e-f335-49bc-bdb8-c4a9fd104043@awci.org/AAMkAGJlODRkYjNlLWYzMzUtNDliYy1iZGI4LWM0YTlmZDEwNDA0MwBGAAAAAAAjFwSbOxAhQ4OeogPLMgKsBwBM33nC3jK-SbtAIaA.8wpEAAAAAAEMAABM33nC3jK-SbtAIaA.8wpEAAEb47dyAAABEgAQAO2D6ZIxb2xMiCRt9ouViJU=_I58bxU.W2wgBAQAAAAA=/WOPIServiceId_FP_EXCHANGE_ORGID/WOPIUserId_6968d894-fbdc-4263-a5b4-0e9bf9f174a8/AWCI_PPT_Template</vt:lpwstr>
  </property>
</Properties>
</file>